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95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1" r:id="rId11"/>
    <p:sldId id="332" r:id="rId12"/>
    <p:sldId id="333" r:id="rId13"/>
    <p:sldId id="335" r:id="rId14"/>
    <p:sldId id="334" r:id="rId15"/>
    <p:sldId id="336" r:id="rId16"/>
    <p:sldId id="396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008EC0"/>
    <a:srgbClr val="008000"/>
    <a:srgbClr val="3399FF"/>
    <a:srgbClr val="66FFFF"/>
    <a:srgbClr val="FF99FF"/>
    <a:srgbClr val="B26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60"/>
  </p:normalViewPr>
  <p:slideViewPr>
    <p:cSldViewPr>
      <p:cViewPr varScale="1">
        <p:scale>
          <a:sx n="143" d="100"/>
          <a:sy n="143" d="100"/>
        </p:scale>
        <p:origin x="660" y="108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2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2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>
            <a:fillRect/>
          </a:stretch>
        </p:blipFill>
        <p:spPr bwMode="auto">
          <a:xfrm>
            <a:off x="-6350" y="0"/>
            <a:ext cx="91503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974850"/>
            <a:ext cx="5857875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Heredity and Evolution 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5975" y="3140075"/>
            <a:ext cx="62706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000" b="1" dirty="0">
                <a:solidFill>
                  <a:srgbClr val="FF6600"/>
                </a:solidFill>
                <a:latin typeface="Bookman Old Style" pitchFamily="18" charset="0"/>
              </a:rPr>
              <a:t>Evidences For Darwin's Theory Of Evolution - 1</a:t>
            </a:r>
          </a:p>
        </p:txBody>
      </p:sp>
    </p:spTree>
    <p:extLst>
      <p:ext uri="{BB962C8B-B14F-4D97-AF65-F5344CB8AC3E}">
        <p14:creationId xmlns:p14="http://schemas.microsoft.com/office/powerpoint/2010/main" val="19062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1775" y="311329"/>
            <a:ext cx="46222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What is meant by characteristics???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8982" y="742950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In theory, we can keep going backwards like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this until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we come to the notion of a single species at the very beginning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of evolutionary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time. </a:t>
            </a:r>
          </a:p>
        </p:txBody>
      </p:sp>
      <p:pic>
        <p:nvPicPr>
          <p:cNvPr id="6" name="Picture 2" descr="C:\Users\Rajat\Desktop\mapping of genes\mapping our genesfinal\evolution\287585619_e973b3a3a1_o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74" y="1427380"/>
            <a:ext cx="3568125" cy="292586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190999" y="1445061"/>
            <a:ext cx="4419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Book Antiqua" panose="02040602050305030304" pitchFamily="18" charset="0"/>
              </a:rPr>
              <a:t>If that is the case, then at some point in the history </a:t>
            </a:r>
            <a:r>
              <a:rPr lang="en-US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of the </a:t>
            </a:r>
            <a:r>
              <a:rPr lang="en-US" dirty="0">
                <a:solidFill>
                  <a:srgbClr val="002060"/>
                </a:solidFill>
                <a:latin typeface="Book Antiqua" panose="02040602050305030304" pitchFamily="18" charset="0"/>
              </a:rPr>
              <a:t>earth, non-living material must have given rise to life. </a:t>
            </a:r>
          </a:p>
        </p:txBody>
      </p:sp>
    </p:spTree>
    <p:extLst>
      <p:ext uri="{BB962C8B-B14F-4D97-AF65-F5344CB8AC3E}">
        <p14:creationId xmlns:p14="http://schemas.microsoft.com/office/powerpoint/2010/main" val="211037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4" y="2495550"/>
            <a:ext cx="2213191" cy="2447924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1752600" y="742950"/>
            <a:ext cx="4079374" cy="2439889"/>
            <a:chOff x="2556541" y="167022"/>
            <a:chExt cx="4079374" cy="300060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41" y="167022"/>
              <a:ext cx="4079374" cy="300060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146590" y="729293"/>
              <a:ext cx="2991351" cy="1930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Book Antiqua" panose="02040602050305030304" pitchFamily="18" charset="0"/>
                </a:rPr>
                <a:t>There are many theories on evolution of life on earth </a:t>
              </a:r>
              <a:endParaRPr lang="en-US" sz="2400" dirty="0">
                <a:solidFill>
                  <a:schemeClr val="bg1"/>
                </a:solidFill>
                <a:latin typeface="Book Antiqua" panose="02040602050305030304" pitchFamily="18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16" y="1791605"/>
            <a:ext cx="3540956" cy="33359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59437" y="2329755"/>
            <a:ext cx="26019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Darwin’s Theory of Evolution</a:t>
            </a:r>
            <a:endParaRPr lang="en-US" sz="28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52600" y="742950"/>
            <a:ext cx="4079374" cy="2439889"/>
            <a:chOff x="2556541" y="167022"/>
            <a:chExt cx="4079374" cy="300060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41" y="167022"/>
              <a:ext cx="4079374" cy="300060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222790" y="729293"/>
              <a:ext cx="2991351" cy="1930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  <a:latin typeface="Book Antiqua" panose="02040602050305030304" pitchFamily="18" charset="0"/>
                </a:rPr>
                <a:t>But the most accepted theory is…...</a:t>
              </a:r>
              <a:endParaRPr lang="en-US" sz="3200" dirty="0">
                <a:solidFill>
                  <a:schemeClr val="bg1"/>
                </a:solidFill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9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8982" y="830818"/>
            <a:ext cx="3009205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Anatomical Evidences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08982" y="1252319"/>
            <a:ext cx="5053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The basic structure of limbs is similar in mammals, birds, reptiles and amphibians.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54200"/>
            <a:ext cx="5715000" cy="2943225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6051130" y="749539"/>
            <a:ext cx="2895600" cy="1497358"/>
          </a:xfrm>
          <a:prstGeom prst="cloudCallout">
            <a:avLst>
              <a:gd name="adj1" fmla="val -41724"/>
              <a:gd name="adj2" fmla="val 74988"/>
            </a:avLst>
          </a:prstGeom>
          <a:solidFill>
            <a:srgbClr val="66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</a:rPr>
              <a:t>But </a:t>
            </a:r>
            <a:r>
              <a:rPr lang="en-US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they all perform different functions</a:t>
            </a:r>
            <a:endParaRPr lang="en-US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62150"/>
            <a:ext cx="3550358" cy="19970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5150" y="4003674"/>
            <a:ext cx="3486858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Whale use their limbs for swimming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690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" grpId="0" animBg="1"/>
      <p:bldP spid="6" grpId="1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8982" y="311329"/>
            <a:ext cx="5815618" cy="1587321"/>
            <a:chOff x="508982" y="311329"/>
            <a:chExt cx="5815618" cy="1587321"/>
          </a:xfrm>
        </p:grpSpPr>
        <p:sp>
          <p:nvSpPr>
            <p:cNvPr id="2" name="TextBox 1"/>
            <p:cNvSpPr txBox="1"/>
            <p:nvPr/>
          </p:nvSpPr>
          <p:spPr>
            <a:xfrm>
              <a:off x="711775" y="311329"/>
              <a:ext cx="5612825" cy="4001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Book Antiqua" panose="02040602050305030304" pitchFamily="18" charset="0"/>
                  <a:cs typeface="Aharoni" pitchFamily="2" charset="-79"/>
                </a:rPr>
                <a:t>Evidences for Darwin‘s Theory of Evolution  </a:t>
              </a:r>
              <a:endPara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08982" y="830818"/>
              <a:ext cx="3009205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+mj-lt"/>
                <a:buAutoNum type="arabicPeriod"/>
              </a:pPr>
              <a:r>
                <a:rPr lang="en-US" b="1" dirty="0">
                  <a:solidFill>
                    <a:srgbClr val="002060"/>
                  </a:solidFill>
                  <a:latin typeface="Book Antiqua" panose="02040602050305030304" pitchFamily="18" charset="0"/>
                  <a:cs typeface="Aharoni" pitchFamily="2" charset="-79"/>
                </a:rPr>
                <a:t>Anatomical Evidences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508982" y="1252319"/>
              <a:ext cx="50536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Book Antiqua" panose="02040602050305030304" pitchFamily="18" charset="0"/>
                </a:rPr>
                <a:t>The basic structure of limbs is similar in mammals, birds, reptiles and amphibians.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45" y="2038350"/>
            <a:ext cx="715192" cy="17684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7082" y="3943350"/>
            <a:ext cx="2196118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Lizards use their limbs for Crawling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6600" y="1817687"/>
            <a:ext cx="2209800" cy="2209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76600" y="3943350"/>
            <a:ext cx="2209800" cy="646331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Bats use their limbs for Flying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8615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rizontal Scroll 5"/>
          <p:cNvSpPr/>
          <p:nvPr/>
        </p:nvSpPr>
        <p:spPr>
          <a:xfrm>
            <a:off x="521682" y="1276350"/>
            <a:ext cx="8012718" cy="932805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Such organs which are similar in structure but different in functions are called as homologous organs. </a:t>
            </a:r>
            <a:endParaRPr lang="en-US" dirty="0">
              <a:latin typeface="Book Antiqua" panose="0204060205030503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8982" y="311329"/>
            <a:ext cx="5815618" cy="888821"/>
            <a:chOff x="508982" y="311329"/>
            <a:chExt cx="5815618" cy="888821"/>
          </a:xfrm>
        </p:grpSpPr>
        <p:sp>
          <p:nvSpPr>
            <p:cNvPr id="8" name="TextBox 7"/>
            <p:cNvSpPr txBox="1"/>
            <p:nvPr/>
          </p:nvSpPr>
          <p:spPr>
            <a:xfrm>
              <a:off x="711775" y="311329"/>
              <a:ext cx="5612825" cy="4001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Book Antiqua" panose="02040602050305030304" pitchFamily="18" charset="0"/>
                  <a:cs typeface="Aharoni" pitchFamily="2" charset="-79"/>
                </a:rPr>
                <a:t>Evidences for Darwin‘s Theory of Evolution  </a:t>
              </a:r>
              <a:endPara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8982" y="830818"/>
              <a:ext cx="3009205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+mj-lt"/>
                <a:buAutoNum type="arabicPeriod"/>
              </a:pPr>
              <a:r>
                <a:rPr lang="en-US" b="1" dirty="0">
                  <a:solidFill>
                    <a:srgbClr val="002060"/>
                  </a:solidFill>
                  <a:latin typeface="Book Antiqua" panose="02040602050305030304" pitchFamily="18" charset="0"/>
                  <a:cs typeface="Aharoni" pitchFamily="2" charset="-79"/>
                </a:rPr>
                <a:t>Anatomical Evidences</a:t>
              </a:r>
            </a:p>
          </p:txBody>
        </p:sp>
      </p:grpSp>
      <p:sp>
        <p:nvSpPr>
          <p:cNvPr id="11" name="Horizontal Scroll 10"/>
          <p:cNvSpPr/>
          <p:nvPr/>
        </p:nvSpPr>
        <p:spPr>
          <a:xfrm>
            <a:off x="508982" y="2114550"/>
            <a:ext cx="5053618" cy="1219200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Such homologous characteristics helps to identify </a:t>
            </a:r>
            <a:r>
              <a:rPr lang="en-US" dirty="0">
                <a:latin typeface="Book Antiqua" panose="02040602050305030304" pitchFamily="18" charset="0"/>
              </a:rPr>
              <a:t>an evolutionary relationship between apparently different species. </a:t>
            </a:r>
          </a:p>
        </p:txBody>
      </p:sp>
    </p:spTree>
    <p:extLst>
      <p:ext uri="{BB962C8B-B14F-4D97-AF65-F5344CB8AC3E}">
        <p14:creationId xmlns:p14="http://schemas.microsoft.com/office/powerpoint/2010/main" val="1446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1365250"/>
            <a:ext cx="3255818" cy="3505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08982" y="311329"/>
            <a:ext cx="5815618" cy="888821"/>
            <a:chOff x="508982" y="311329"/>
            <a:chExt cx="5815618" cy="888821"/>
          </a:xfrm>
        </p:grpSpPr>
        <p:sp>
          <p:nvSpPr>
            <p:cNvPr id="8" name="TextBox 7"/>
            <p:cNvSpPr txBox="1"/>
            <p:nvPr/>
          </p:nvSpPr>
          <p:spPr>
            <a:xfrm>
              <a:off x="711775" y="311329"/>
              <a:ext cx="5612825" cy="4001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Book Antiqua" panose="02040602050305030304" pitchFamily="18" charset="0"/>
                  <a:cs typeface="Aharoni" pitchFamily="2" charset="-79"/>
                </a:rPr>
                <a:t>Evidences for Darwin‘s Theory of Evolution  </a:t>
              </a:r>
              <a:endPara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8982" y="830818"/>
              <a:ext cx="3009205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marL="342900" indent="-342900" algn="ctr">
                <a:buFont typeface="+mj-lt"/>
                <a:buAutoNum type="arabicPeriod"/>
              </a:pPr>
              <a:r>
                <a:rPr lang="en-US" b="1" dirty="0">
                  <a:solidFill>
                    <a:srgbClr val="002060"/>
                  </a:solidFill>
                  <a:latin typeface="Book Antiqua" panose="02040602050305030304" pitchFamily="18" charset="0"/>
                  <a:cs typeface="Aharoni" pitchFamily="2" charset="-79"/>
                </a:rPr>
                <a:t>Anatomical Evidences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508981" y="1252319"/>
            <a:ext cx="82028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On </a:t>
            </a:r>
            <a:r>
              <a:rPr lang="en-US" dirty="0" smtClean="0">
                <a:latin typeface="Book Antiqua" panose="02040602050305030304" pitchFamily="18" charset="0"/>
              </a:rPr>
              <a:t>contrary, </a:t>
            </a:r>
            <a:r>
              <a:rPr lang="en-US" dirty="0">
                <a:latin typeface="Book Antiqua" panose="02040602050305030304" pitchFamily="18" charset="0"/>
              </a:rPr>
              <a:t>all </a:t>
            </a:r>
            <a:r>
              <a:rPr lang="en-US" dirty="0" smtClean="0">
                <a:latin typeface="Book Antiqua" panose="02040602050305030304" pitchFamily="18" charset="0"/>
              </a:rPr>
              <a:t>similarities </a:t>
            </a:r>
            <a:r>
              <a:rPr lang="en-US" dirty="0">
                <a:latin typeface="Book Antiqua" panose="02040602050305030304" pitchFamily="18" charset="0"/>
              </a:rPr>
              <a:t>simply in organ shape are not </a:t>
            </a:r>
            <a:r>
              <a:rPr lang="en-US" dirty="0" smtClean="0">
                <a:latin typeface="Book Antiqua" panose="02040602050305030304" pitchFamily="18" charset="0"/>
              </a:rPr>
              <a:t>necessarily because </a:t>
            </a:r>
            <a:r>
              <a:rPr lang="en-US" dirty="0">
                <a:latin typeface="Book Antiqua" panose="02040602050305030304" pitchFamily="18" charset="0"/>
              </a:rPr>
              <a:t>of common ancestry</a:t>
            </a:r>
            <a:r>
              <a:rPr lang="en-US" dirty="0" smtClean="0">
                <a:latin typeface="Book Antiqua" panose="02040602050305030304" pitchFamily="18" charset="0"/>
              </a:rPr>
              <a:t>.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9782" y="1897618"/>
            <a:ext cx="1616148" cy="369332"/>
          </a:xfrm>
          <a:prstGeom prst="rect">
            <a:avLst/>
          </a:prstGeom>
          <a:solidFill>
            <a:srgbClr val="7030A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For example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09800" y="1897618"/>
            <a:ext cx="411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Wings of bird and wings of bats.</a:t>
            </a:r>
            <a:endParaRPr lang="en-US" dirty="0">
              <a:latin typeface="Book Antiqua" panose="02040602050305030304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4382" y="2382619"/>
            <a:ext cx="6628418" cy="646331"/>
            <a:chOff x="534382" y="2343150"/>
            <a:chExt cx="6628418" cy="646331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5181600" y="2666315"/>
              <a:ext cx="19812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534382" y="2343150"/>
              <a:ext cx="5028218" cy="64633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Bookman Old Style" pitchFamily="18" charset="0"/>
                </a:rPr>
                <a:t>Wings of bird are a feathery covering all over the arm.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4382" y="3333750"/>
            <a:ext cx="7085618" cy="646331"/>
            <a:chOff x="534382" y="3705820"/>
            <a:chExt cx="7085618" cy="646331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5326380" y="4028985"/>
              <a:ext cx="229362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534382" y="3705820"/>
              <a:ext cx="5028218" cy="64633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Bookman Old Style" pitchFamily="18" charset="0"/>
                </a:rPr>
                <a:t>Wings of bat are skin folds stretched </a:t>
              </a:r>
              <a:r>
                <a:rPr lang="en-US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mainly between </a:t>
              </a:r>
              <a:r>
                <a:rPr lang="en-US" dirty="0">
                  <a:solidFill>
                    <a:sysClr val="windowText" lastClr="000000"/>
                  </a:solidFill>
                  <a:latin typeface="Bookman Old Style" pitchFamily="18" charset="0"/>
                </a:rPr>
                <a:t>elongated fingers. 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534382" y="4095750"/>
            <a:ext cx="5028218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ookman Old Style" pitchFamily="18" charset="0"/>
              </a:rPr>
              <a:t>They have different structure but they perform the similar function of flying</a:t>
            </a:r>
            <a:endParaRPr lang="en-US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3" name="Horizontal Scroll 32"/>
          <p:cNvSpPr/>
          <p:nvPr/>
        </p:nvSpPr>
        <p:spPr>
          <a:xfrm>
            <a:off x="143222" y="3980081"/>
            <a:ext cx="5876578" cy="932805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Such organs which are similar in function but different in structure are called as analogous organs. 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3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/>
      <p:bldP spid="32" grpId="0" animBg="1"/>
      <p:bldP spid="32" grpId="1" animBg="1"/>
      <p:bldP spid="33" grpId="0" animBg="1"/>
      <p:bldP spid="3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25416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5004" y="133350"/>
            <a:ext cx="5602396" cy="4810124"/>
            <a:chOff x="265004" y="133350"/>
            <a:chExt cx="5602396" cy="481012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04" y="2495550"/>
              <a:ext cx="2213191" cy="2447924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762000" y="133350"/>
              <a:ext cx="5105400" cy="3586161"/>
              <a:chOff x="1565941" y="-582673"/>
              <a:chExt cx="5105400" cy="4410310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5941" y="-582673"/>
                <a:ext cx="5105400" cy="4410310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2480340" y="167021"/>
                <a:ext cx="3581401" cy="2384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Based on these studies, can we workout the evolutionary relationships of the species around us</a:t>
                </a:r>
                <a:endParaRPr lang="en-US" sz="2400" dirty="0">
                  <a:solidFill>
                    <a:schemeClr val="bg1"/>
                  </a:solidFill>
                  <a:latin typeface="Book Antiqua" panose="0204060205030503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19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5004" y="-23811"/>
            <a:ext cx="5983396" cy="4967285"/>
            <a:chOff x="265004" y="-23811"/>
            <a:chExt cx="5983396" cy="4967285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04" y="2495550"/>
              <a:ext cx="2213191" cy="2447924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685800" y="-23811"/>
              <a:ext cx="5562600" cy="3967161"/>
              <a:chOff x="1337341" y="-582673"/>
              <a:chExt cx="5562600" cy="4878869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7341" y="-582673"/>
                <a:ext cx="5562600" cy="48788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2480340" y="167021"/>
                <a:ext cx="3581401" cy="2838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Lets understand this by going backwards in time and by identifying the similar characteristics between species  </a:t>
                </a:r>
                <a:endParaRPr lang="en-US" sz="2400" dirty="0">
                  <a:solidFill>
                    <a:schemeClr val="bg1"/>
                  </a:solidFill>
                  <a:latin typeface="Book Antiqua" panose="0204060205030503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03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1775" y="311329"/>
            <a:ext cx="46222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What is meant by characteristics???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8982" y="742950"/>
            <a:ext cx="8025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Characteristics are details of appearance or behavior  in other words, a</a:t>
            </a:r>
          </a:p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particular form or a particular function.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9782" y="1409363"/>
            <a:ext cx="1616148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For example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8"/>
          <a:stretch/>
        </p:blipFill>
        <p:spPr>
          <a:xfrm>
            <a:off x="283772" y="1879600"/>
            <a:ext cx="2168168" cy="27998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09800" y="1409363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Four limbs is a </a:t>
            </a:r>
            <a:r>
              <a:rPr lang="en-US" dirty="0" smtClean="0">
                <a:latin typeface="Book Antiqua" panose="02040602050305030304" pitchFamily="18" charset="0"/>
              </a:rPr>
              <a:t>characteristic.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7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8982" y="311329"/>
            <a:ext cx="8025417" cy="1467366"/>
            <a:chOff x="508982" y="311329"/>
            <a:chExt cx="8025417" cy="1467366"/>
          </a:xfrm>
        </p:grpSpPr>
        <p:sp>
          <p:nvSpPr>
            <p:cNvPr id="9" name="TextBox 8"/>
            <p:cNvSpPr txBox="1"/>
            <p:nvPr/>
          </p:nvSpPr>
          <p:spPr>
            <a:xfrm>
              <a:off x="711775" y="311329"/>
              <a:ext cx="4622225" cy="400110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Book Antiqua" panose="02040602050305030304" pitchFamily="18" charset="0"/>
                  <a:cs typeface="Aharoni" pitchFamily="2" charset="-79"/>
                </a:rPr>
                <a:t>What is meant by characteristics???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8982" y="742950"/>
              <a:ext cx="802541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Book Antiqua" panose="02040602050305030304" pitchFamily="18" charset="0"/>
                </a:rPr>
                <a:t>Characteristics are details of appearance or </a:t>
              </a:r>
              <a:r>
                <a:rPr lang="en-US" dirty="0" smtClean="0">
                  <a:solidFill>
                    <a:srgbClr val="C00000"/>
                  </a:solidFill>
                  <a:latin typeface="Book Antiqua" panose="02040602050305030304" pitchFamily="18" charset="0"/>
                </a:rPr>
                <a:t>behavior  </a:t>
              </a:r>
              <a:r>
                <a:rPr lang="en-US" dirty="0">
                  <a:solidFill>
                    <a:srgbClr val="C00000"/>
                  </a:solidFill>
                  <a:latin typeface="Book Antiqua" panose="02040602050305030304" pitchFamily="18" charset="0"/>
                </a:rPr>
                <a:t>in other words, a</a:t>
              </a:r>
            </a:p>
            <a:p>
              <a:r>
                <a:rPr lang="en-US" dirty="0">
                  <a:solidFill>
                    <a:srgbClr val="C00000"/>
                  </a:solidFill>
                  <a:latin typeface="Book Antiqua" panose="02040602050305030304" pitchFamily="18" charset="0"/>
                </a:rPr>
                <a:t>particular form or a particular function.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9782" y="1409363"/>
              <a:ext cx="1616148" cy="369332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C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0000" endA="300" endPos="550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  <a:latin typeface="Book Antiqua" panose="02040602050305030304" pitchFamily="18" charset="0"/>
                  <a:cs typeface="Aharoni" pitchFamily="2" charset="-79"/>
                </a:rPr>
                <a:t>For example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1" y="2038350"/>
            <a:ext cx="4111063" cy="2743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09799" y="1409363"/>
            <a:ext cx="6324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Plants can do photosynthesis is also a characteristic.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2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1775" y="311329"/>
            <a:ext cx="46222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What is meant by characteristics???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8982" y="819150"/>
            <a:ext cx="6324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Some basic characteristics will be shared by most organisms.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76601" y="1925419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The more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closely they are related, the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more recently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they will have had a common ancestor.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600" y="1376256"/>
            <a:ext cx="4011567" cy="3710094"/>
            <a:chOff x="228600" y="1376256"/>
            <a:chExt cx="4011567" cy="37100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1" r="16021"/>
            <a:stretch/>
          </p:blipFill>
          <p:spPr>
            <a:xfrm>
              <a:off x="228600" y="1376256"/>
              <a:ext cx="2060454" cy="2695787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607" y="3262087"/>
              <a:ext cx="2434560" cy="182426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3949" y="1659618"/>
              <a:ext cx="1824263" cy="182426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2133601" y="1233785"/>
            <a:ext cx="6324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The more characteristics two species will have in common, the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more closely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they are related. 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3124200" y="1188482"/>
            <a:ext cx="2973357" cy="1742214"/>
          </a:xfrm>
          <a:prstGeom prst="cloudCallout">
            <a:avLst>
              <a:gd name="adj1" fmla="val -57626"/>
              <a:gd name="adj2" fmla="val 57487"/>
            </a:avLst>
          </a:prstGeom>
          <a:solidFill>
            <a:srgbClr val="E6AF00"/>
          </a:solidFill>
          <a:ln w="127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All have common four limbs.</a:t>
            </a:r>
            <a:endParaRPr lang="en-US" sz="24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03446" y="2309030"/>
            <a:ext cx="3377194" cy="2394395"/>
            <a:chOff x="2058884" y="5101304"/>
            <a:chExt cx="3377194" cy="2394395"/>
          </a:xfrm>
        </p:grpSpPr>
        <p:sp>
          <p:nvSpPr>
            <p:cNvPr id="16" name="Cloud Callout 15"/>
            <p:cNvSpPr/>
            <p:nvPr/>
          </p:nvSpPr>
          <p:spPr>
            <a:xfrm>
              <a:off x="2058884" y="5101304"/>
              <a:ext cx="3377194" cy="2394395"/>
            </a:xfrm>
            <a:prstGeom prst="cloudCallout">
              <a:avLst>
                <a:gd name="adj1" fmla="val -50356"/>
                <a:gd name="adj2" fmla="val -6495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rgbClr val="002060"/>
                </a:solidFill>
                <a:latin typeface="Book Antiqua" panose="02040602050305030304" pitchFamily="18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1"/>
            <a:stretch/>
          </p:blipFill>
          <p:spPr>
            <a:xfrm>
              <a:off x="2655280" y="5440224"/>
              <a:ext cx="2322894" cy="1781585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2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8" grpId="0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1775" y="311329"/>
            <a:ext cx="46222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What is meant by characteristics???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8982" y="1239619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Humans are closely related so we can say they have a very close common ancestor. 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35" y="2167843"/>
            <a:ext cx="1700331" cy="25032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6" y="2169030"/>
            <a:ext cx="1490519" cy="25080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40" y="2375779"/>
            <a:ext cx="2270165" cy="22701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14" y="2375778"/>
            <a:ext cx="1569657" cy="227016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7506" y="819150"/>
            <a:ext cx="1616148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For example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8982" y="1239619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Humans and chimpanzees are also related but less similar than humans. </a:t>
            </a:r>
          </a:p>
          <a:p>
            <a:r>
              <a:rPr lang="en-US" dirty="0" smtClean="0">
                <a:latin typeface="Book Antiqua" panose="02040602050305030304" pitchFamily="18" charset="0"/>
              </a:rPr>
              <a:t>So, humans and chimpanzees have a distant common ancestor. 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8982" y="1239619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Humans and cow are also related but lesser similar than humans and chimpanzees. So, they have a very distant common ancestor. 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0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9" grpId="0" animBg="1"/>
      <p:bldP spid="30" grpId="0"/>
      <p:bldP spid="30" grpId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1775" y="311329"/>
            <a:ext cx="46222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What is meant by characteristics???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3" y="1123950"/>
            <a:ext cx="3760783" cy="32004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08982" y="742950"/>
            <a:ext cx="8101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So, we can build up small groups of species using recent common ancestor.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46" y="1123950"/>
            <a:ext cx="4456254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409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1775" y="311329"/>
            <a:ext cx="46222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What is meant by characteristics???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75" y="1144032"/>
            <a:ext cx="4939318" cy="290925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08982" y="742950"/>
            <a:ext cx="8101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Super-groups </a:t>
            </a:r>
            <a:r>
              <a:rPr lang="en-US" dirty="0">
                <a:latin typeface="Book Antiqua" panose="02040602050305030304" pitchFamily="18" charset="0"/>
              </a:rPr>
              <a:t>of these groups with more distant </a:t>
            </a:r>
            <a:r>
              <a:rPr lang="en-US" dirty="0" smtClean="0">
                <a:latin typeface="Book Antiqua" panose="02040602050305030304" pitchFamily="18" charset="0"/>
              </a:rPr>
              <a:t>common ancestors.</a:t>
            </a: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0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559</Words>
  <Application>Microsoft Office PowerPoint</Application>
  <PresentationFormat>On-screen Show (16:9)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Aharoni</vt:lpstr>
      <vt:lpstr>Arial</vt:lpstr>
      <vt:lpstr>Book Antiqua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528</cp:revision>
  <dcterms:created xsi:type="dcterms:W3CDTF">2013-07-31T12:47:49Z</dcterms:created>
  <dcterms:modified xsi:type="dcterms:W3CDTF">2022-04-25T02:24:35Z</dcterms:modified>
</cp:coreProperties>
</file>